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8015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3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81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81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83809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547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95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453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664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4071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5C4029E-6E2F-4C68-9F39-C05DDC06DA6A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0451DF3-F94D-4A2A-915C-7085FC79D5D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588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F25F5A-25BF-4EB9-BB07-0DCE00A3B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C6382-5D5A-425F-B87A-81A00C8A7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320382"/>
            <a:ext cx="8361229" cy="1086238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The lecture 5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31608B-263C-4598-A527-99740A2D9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2" y="5276675"/>
            <a:ext cx="6831673" cy="83963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The probability theory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48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2FEF8-A9B5-44B2-9274-B7AA4F619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43187"/>
            <a:ext cx="9601200" cy="68999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The Chain Rule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43EBC7-BAC7-49C2-9350-3BB81CCE23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599" y="1638299"/>
                <a:ext cx="9903205" cy="4896725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>
                    <a:latin typeface="Cambria Math" panose="02040503050406030204" pitchFamily="18" charset="0"/>
                  </a:rPr>
                  <a:t>The joint probability can be expressed in terms of the conditional probability: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 panose="02040503050406030204" pitchFamily="18" charset="0"/>
                  </a:rPr>
                  <a:t>	P(X,Y) = P(X | Y) P(Y)</a:t>
                </a:r>
              </a:p>
              <a:p>
                <a:r>
                  <a:rPr lang="en-US" sz="2400" dirty="0">
                    <a:latin typeface="Cambria Math" panose="02040503050406030204" pitchFamily="18" charset="0"/>
                  </a:rPr>
                  <a:t>More variables: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 panose="02040503050406030204" pitchFamily="18" charset="0"/>
                  </a:rPr>
                  <a:t>	P(X, Y, Z) = P(X | Y, Z) P(Y, Z)</a:t>
                </a:r>
                <a:r>
                  <a:rPr lang="ru-RU" sz="2400" dirty="0">
                    <a:latin typeface="Cambria Math" panose="02040503050406030204" pitchFamily="18" charset="0"/>
                  </a:rPr>
                  <a:t> </a:t>
                </a:r>
                <a:r>
                  <a:rPr lang="en-US" sz="2400" dirty="0">
                    <a:latin typeface="Cambria Math" panose="02040503050406030204" pitchFamily="18" charset="0"/>
                  </a:rPr>
                  <a:t>= P(X | Y, Z) P(Y | Z) P(Z)</a:t>
                </a:r>
              </a:p>
              <a:p>
                <a14:m>
                  <m:oMath xmlns:m="http://schemas.openxmlformats.org/officeDocument/2006/math">
                    <m:r>
                      <a:rPr lang="en-US" sz="240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400">
                            <a:latin typeface="Cambria Math" panose="020405030504060302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sepChr m:val="∣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  <m:d>
                      <m:dPr>
                        <m:sepChr m:val="∣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43EBC7-BAC7-49C2-9350-3BB81CCE23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599" y="1638299"/>
                <a:ext cx="9903205" cy="4896725"/>
              </a:xfrm>
              <a:blipFill>
                <a:blip r:embed="rId2"/>
                <a:stretch>
                  <a:fillRect l="-862" t="-1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753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E2734-7CFB-4090-A427-23C79701E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03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Language model for text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BBB0026-DAB1-4135-9173-D95A893572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900106"/>
                <a:ext cx="9601200" cy="4005744"/>
              </a:xfrm>
            </p:spPr>
            <p:txBody>
              <a:bodyPr/>
              <a:lstStyle/>
              <a:p>
                <a:r>
                  <a:rPr lang="en-US" altLang="en-US" dirty="0"/>
                  <a:t>Probability distribution over </a:t>
                </a:r>
                <a:r>
                  <a:rPr lang="en-US" altLang="en-US" u="sng" dirty="0"/>
                  <a:t>sentences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en-US" i="1" dirty="0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alt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i="1" dirty="0">
                            <a:latin typeface="Cambria Math"/>
                          </a:rPr>
                          <m:t>𝑤</m:t>
                        </m:r>
                        <m:r>
                          <a:rPr lang="en-US" altLang="en-US" i="1" baseline="-25000" dirty="0">
                            <a:latin typeface="Cambria Math"/>
                          </a:rPr>
                          <m:t>1</m:t>
                        </m:r>
                        <m:r>
                          <a:rPr lang="en-US" altLang="en-US" i="1" dirty="0">
                            <a:latin typeface="Cambria Math"/>
                          </a:rPr>
                          <m:t> </m:t>
                        </m:r>
                        <m:r>
                          <a:rPr lang="en-US" altLang="en-US" i="1" dirty="0">
                            <a:latin typeface="Cambria Math"/>
                          </a:rPr>
                          <m:t>𝑤</m:t>
                        </m:r>
                        <m:r>
                          <a:rPr lang="en-US" altLang="en-US" i="1" baseline="-25000" dirty="0">
                            <a:latin typeface="Cambria Math"/>
                          </a:rPr>
                          <m:t>2</m:t>
                        </m:r>
                        <m:r>
                          <a:rPr lang="en-US" altLang="en-US" i="1" dirty="0">
                            <a:latin typeface="Cambria Math"/>
                          </a:rPr>
                          <m:t> … </m:t>
                        </m:r>
                        <m:r>
                          <a:rPr lang="en-US" altLang="en-US" i="1" dirty="0" err="1">
                            <a:latin typeface="Cambria Math"/>
                          </a:rPr>
                          <m:t>𝑤</m:t>
                        </m:r>
                        <m:r>
                          <a:rPr lang="en-US" altLang="en-US" i="1" baseline="-25000" dirty="0" err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altLang="en-US" i="1" dirty="0">
                        <a:latin typeface="Cambria Math"/>
                      </a:rPr>
                      <m:t>=</m:t>
                    </m:r>
                    <m:r>
                      <a:rPr lang="en-US" altLang="en-US" i="1" dirty="0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alt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i="1" dirty="0">
                            <a:latin typeface="Cambria Math"/>
                          </a:rPr>
                          <m:t>𝑤</m:t>
                        </m:r>
                        <m:r>
                          <a:rPr lang="en-US" altLang="en-US" i="1" baseline="-25000" dirty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altLang="en-US" i="1" dirty="0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alt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dirty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alt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dirty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en-US" b="0" i="1" dirty="0" smtClean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altLang="en-US" i="1" dirty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alt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dirty="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en-US" b="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Complexity 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- maximum sentence length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BBB0026-DAB1-4135-9173-D95A893572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900106"/>
                <a:ext cx="9601200" cy="4005744"/>
              </a:xfrm>
              <a:blipFill>
                <a:blip r:embed="rId2"/>
                <a:stretch>
                  <a:fillRect l="-571" t="-1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15">
            <a:extLst>
              <a:ext uri="{FF2B5EF4-FFF2-40B4-BE49-F238E27FC236}">
                <a16:creationId xmlns:a16="http://schemas.microsoft.com/office/drawing/2014/main" id="{309FAE31-3DCB-477E-B93F-F1BE71F37F0F}"/>
              </a:ext>
            </a:extLst>
          </p:cNvPr>
          <p:cNvGrpSpPr/>
          <p:nvPr/>
        </p:nvGrpSpPr>
        <p:grpSpPr>
          <a:xfrm>
            <a:off x="6928608" y="1585188"/>
            <a:ext cx="3733800" cy="629835"/>
            <a:chOff x="5410200" y="1795393"/>
            <a:chExt cx="3733800" cy="6298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A41774-6F6A-49EA-A32B-9391D577A47E}"/>
                </a:ext>
              </a:extLst>
            </p:cNvPr>
            <p:cNvSpPr txBox="1"/>
            <p:nvPr/>
          </p:nvSpPr>
          <p:spPr>
            <a:xfrm>
              <a:off x="5410200" y="1795393"/>
              <a:ext cx="3733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We need independence assumptions!</a:t>
              </a:r>
            </a:p>
          </p:txBody>
        </p:sp>
        <p:cxnSp>
          <p:nvCxnSpPr>
            <p:cNvPr id="6" name="Straight Arrow Connector 11">
              <a:extLst>
                <a:ext uri="{FF2B5EF4-FFF2-40B4-BE49-F238E27FC236}">
                  <a16:creationId xmlns:a16="http://schemas.microsoft.com/office/drawing/2014/main" id="{1C6EC740-4E7B-4BE1-AC42-A3D7E5A0CEBB}"/>
                </a:ext>
              </a:extLst>
            </p:cNvPr>
            <p:cNvCxnSpPr>
              <a:stCxn id="5" idx="2"/>
            </p:cNvCxnSpPr>
            <p:nvPr/>
          </p:nvCxnSpPr>
          <p:spPr>
            <a:xfrm flipH="1">
              <a:off x="6858000" y="2164725"/>
              <a:ext cx="419100" cy="26050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16">
            <a:extLst>
              <a:ext uri="{FF2B5EF4-FFF2-40B4-BE49-F238E27FC236}">
                <a16:creationId xmlns:a16="http://schemas.microsoft.com/office/drawing/2014/main" id="{B8408E53-ADB2-464C-AC4A-C3776370B427}"/>
              </a:ext>
            </a:extLst>
          </p:cNvPr>
          <p:cNvGrpSpPr/>
          <p:nvPr/>
        </p:nvGrpSpPr>
        <p:grpSpPr>
          <a:xfrm>
            <a:off x="7004808" y="2776137"/>
            <a:ext cx="3581400" cy="1305725"/>
            <a:chOff x="5270322" y="2810627"/>
            <a:chExt cx="3581400" cy="13057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C67CA4-45C8-4478-8252-2000ED670A44}"/>
                </a:ext>
              </a:extLst>
            </p:cNvPr>
            <p:cNvSpPr txBox="1"/>
            <p:nvPr/>
          </p:nvSpPr>
          <p:spPr>
            <a:xfrm>
              <a:off x="5270322" y="3408466"/>
              <a:ext cx="3581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Chain rule: from conditional probability to joint probability</a:t>
              </a:r>
            </a:p>
          </p:txBody>
        </p:sp>
        <p:cxnSp>
          <p:nvCxnSpPr>
            <p:cNvPr id="9" name="Straight Arrow Connector 9">
              <a:extLst>
                <a:ext uri="{FF2B5EF4-FFF2-40B4-BE49-F238E27FC236}">
                  <a16:creationId xmlns:a16="http://schemas.microsoft.com/office/drawing/2014/main" id="{E96AC0A3-D532-4FC5-9D7F-8576B467B4A8}"/>
                </a:ext>
              </a:extLst>
            </p:cNvPr>
            <p:cNvCxnSpPr/>
            <p:nvPr/>
          </p:nvCxnSpPr>
          <p:spPr>
            <a:xfrm flipH="1" flipV="1">
              <a:off x="5782734" y="2810627"/>
              <a:ext cx="694266" cy="59662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25">
            <a:extLst>
              <a:ext uri="{FF2B5EF4-FFF2-40B4-BE49-F238E27FC236}">
                <a16:creationId xmlns:a16="http://schemas.microsoft.com/office/drawing/2014/main" id="{AE0EF3B6-8201-4F93-BAFA-13773B48F3DC}"/>
              </a:ext>
            </a:extLst>
          </p:cNvPr>
          <p:cNvSpPr/>
          <p:nvPr/>
        </p:nvSpPr>
        <p:spPr>
          <a:xfrm>
            <a:off x="1509494" y="4255191"/>
            <a:ext cx="83035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252525"/>
                </a:solidFill>
                <a:latin typeface="Arial" panose="020B0604020202020204" pitchFamily="34" charset="0"/>
              </a:rPr>
              <a:t>475,000</a:t>
            </a:r>
            <a:r>
              <a:rPr lang="en-US" dirty="0">
                <a:solidFill>
                  <a:srgbClr val="252525"/>
                </a:solidFill>
                <a:latin typeface="Arial" panose="020B0604020202020204" pitchFamily="34" charset="0"/>
              </a:rPr>
              <a:t> main headwords in Webster's Third New International Dictionary</a:t>
            </a:r>
            <a:endParaRPr lang="en-US" dirty="0"/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874C94C0-CAB0-47F6-AE09-F2A01C5FE2E3}"/>
              </a:ext>
            </a:extLst>
          </p:cNvPr>
          <p:cNvSpPr/>
          <p:nvPr/>
        </p:nvSpPr>
        <p:spPr>
          <a:xfrm>
            <a:off x="1509494" y="4816330"/>
            <a:ext cx="741940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srgbClr val="252525"/>
                </a:solidFill>
                <a:latin typeface="Arial" panose="020B0604020202020204" pitchFamily="34" charset="0"/>
              </a:rPr>
              <a:t>Average English sentence length is 14.3 words</a:t>
            </a:r>
            <a:endParaRPr lang="en-US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23">
                <a:extLst>
                  <a:ext uri="{FF2B5EF4-FFF2-40B4-BE49-F238E27FC236}">
                    <a16:creationId xmlns:a16="http://schemas.microsoft.com/office/drawing/2014/main" id="{7B4DE115-E740-4543-8877-118A83B38B6D}"/>
                  </a:ext>
                </a:extLst>
              </p:cNvPr>
              <p:cNvSpPr/>
              <p:nvPr/>
            </p:nvSpPr>
            <p:spPr>
              <a:xfrm>
                <a:off x="1509494" y="5503269"/>
                <a:ext cx="491583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v"/>
                </a:pPr>
                <a:r>
                  <a:rPr lang="en-US" sz="2600" dirty="0"/>
                  <a:t>A rough estimate: 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60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475000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  <m:r>
                      <a:rPr lang="en-US" sz="2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600" dirty="0"/>
              </a:p>
            </p:txBody>
          </p:sp>
        </mc:Choice>
        <mc:Fallback xmlns="">
          <p:sp>
            <p:nvSpPr>
              <p:cNvPr id="12" name="Rectangle 23">
                <a:extLst>
                  <a:ext uri="{FF2B5EF4-FFF2-40B4-BE49-F238E27FC236}">
                    <a16:creationId xmlns:a16="http://schemas.microsoft.com/office/drawing/2014/main" id="{7B4DE115-E740-4543-8877-118A83B38B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494" y="5503269"/>
                <a:ext cx="4915833" cy="492443"/>
              </a:xfrm>
              <a:prstGeom prst="rect">
                <a:avLst/>
              </a:prstGeom>
              <a:blipFill>
                <a:blip r:embed="rId3"/>
                <a:stretch>
                  <a:fillRect l="-1985" t="-9877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27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A7FE2-1DED-4E22-93E9-1B6AACEE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09631"/>
            <a:ext cx="9601200" cy="73193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Probability models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CAE74-F422-4C04-9FEC-C0CDD46A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en-US" dirty="0"/>
              <a:t>Building a probability model:</a:t>
            </a:r>
          </a:p>
          <a:p>
            <a:pPr lvl="1"/>
            <a:r>
              <a:rPr lang="en-US" dirty="0">
                <a:solidFill>
                  <a:srgbClr val="3C58AD"/>
                </a:solidFill>
              </a:rPr>
              <a:t>defining</a:t>
            </a:r>
            <a:r>
              <a:rPr lang="en-US" dirty="0"/>
              <a:t> the model</a:t>
            </a:r>
            <a:br>
              <a:rPr lang="en-US" dirty="0"/>
            </a:br>
            <a:r>
              <a:rPr lang="en-US" dirty="0"/>
              <a:t>(making independent assumption)</a:t>
            </a:r>
          </a:p>
          <a:p>
            <a:pPr lvl="1"/>
            <a:r>
              <a:rPr lang="en-US" dirty="0">
                <a:solidFill>
                  <a:srgbClr val="3C58AD"/>
                </a:solidFill>
              </a:rPr>
              <a:t>estimating</a:t>
            </a:r>
            <a:r>
              <a:rPr lang="en-US" dirty="0"/>
              <a:t> the model’s parameters</a:t>
            </a:r>
          </a:p>
          <a:p>
            <a:pPr lvl="1"/>
            <a:r>
              <a:rPr lang="en-US" dirty="0"/>
              <a:t>use the model (making </a:t>
            </a:r>
            <a:r>
              <a:rPr lang="en-US" dirty="0">
                <a:solidFill>
                  <a:srgbClr val="3C58AD"/>
                </a:solidFill>
              </a:rPr>
              <a:t>inference</a:t>
            </a:r>
            <a:r>
              <a:rPr lang="en-US" dirty="0"/>
              <a:t>)</a:t>
            </a:r>
          </a:p>
          <a:p>
            <a:endParaRPr lang="ru-RU" dirty="0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89479DCE-180F-462A-B32C-7782FC8A4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492" y="3857757"/>
            <a:ext cx="3157283" cy="1758673"/>
          </a:xfrm>
          <a:prstGeom prst="cube">
            <a:avLst>
              <a:gd name="adj" fmla="val 7806"/>
            </a:avLst>
          </a:prstGeom>
          <a:solidFill>
            <a:srgbClr val="00B0F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2600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600" b="1" dirty="0">
                <a:solidFill>
                  <a:schemeClr val="bg1"/>
                </a:solidFill>
              </a:rPr>
              <a:t>Trigram Model</a:t>
            </a: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</a:rPr>
              <a:t>(defined in terms of parameters like P(“</a:t>
            </a:r>
            <a:r>
              <a:rPr lang="en-US" altLang="en-US" sz="2600" dirty="0" err="1">
                <a:solidFill>
                  <a:schemeClr val="bg1"/>
                </a:solidFill>
              </a:rPr>
              <a:t>is”|”today</a:t>
            </a:r>
            <a:r>
              <a:rPr lang="en-US" altLang="en-US" sz="2600" dirty="0">
                <a:solidFill>
                  <a:schemeClr val="bg1"/>
                </a:solidFill>
              </a:rPr>
              <a:t>”) </a:t>
            </a:r>
            <a:r>
              <a:rPr lang="en-US" altLang="en-US" sz="2600" dirty="0">
                <a:solidFill>
                  <a:schemeClr val="bg1"/>
                </a:solidFill>
                <a:latin typeface="Courier New" panose="02070309020205020404" pitchFamily="49" charset="0"/>
              </a:rPr>
              <a:t>)</a:t>
            </a:r>
            <a:endParaRPr lang="en-US" altLang="en-US" sz="2600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7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2600" dirty="0"/>
          </a:p>
        </p:txBody>
      </p:sp>
      <p:grpSp>
        <p:nvGrpSpPr>
          <p:cNvPr id="5" name="Group 19">
            <a:extLst>
              <a:ext uri="{FF2B5EF4-FFF2-40B4-BE49-F238E27FC236}">
                <a16:creationId xmlns:a16="http://schemas.microsoft.com/office/drawing/2014/main" id="{68171A3F-16F3-4370-9D11-473B31956B4B}"/>
              </a:ext>
            </a:extLst>
          </p:cNvPr>
          <p:cNvGrpSpPr>
            <a:grpSpLocks/>
          </p:cNvGrpSpPr>
          <p:nvPr/>
        </p:nvGrpSpPr>
        <p:grpSpPr bwMode="auto">
          <a:xfrm>
            <a:off x="1532677" y="4329730"/>
            <a:ext cx="8440615" cy="998538"/>
            <a:chOff x="175" y="2979"/>
            <a:chExt cx="4932" cy="629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EA72EBAD-F10B-4A8A-9A03-2C1938991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" y="3236"/>
              <a:ext cx="528" cy="144"/>
            </a:xfrm>
            <a:prstGeom prst="rightArrow">
              <a:avLst>
                <a:gd name="adj1" fmla="val 50000"/>
                <a:gd name="adj2" fmla="val 91667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 Box 4">
                  <a:extLst>
                    <a:ext uri="{FF2B5EF4-FFF2-40B4-BE49-F238E27FC236}">
                      <a16:creationId xmlns:a16="http://schemas.microsoft.com/office/drawing/2014/main" id="{1381A417-FC27-437D-AF28-F0F844F470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" y="2979"/>
                  <a:ext cx="856" cy="60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tx2"/>
                    </a:buClr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 sz="2800" dirty="0"/>
                    <a:t>param</a:t>
                  </a:r>
                </a:p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 sz="2800" dirty="0"/>
                    <a:t>Values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800" b="0" i="0" smtClean="0">
                          <a:latin typeface="Cambria Math" panose="02040503050406030204" pitchFamily="18" charset="0"/>
                        </a:rPr>
                        <m:t>Θ</m:t>
                      </m:r>
                    </m:oMath>
                  </a14:m>
                  <a:endParaRPr lang="en-US" altLang="en-US" sz="2800" dirty="0"/>
                </a:p>
              </p:txBody>
            </p:sp>
          </mc:Choice>
          <mc:Fallback xmlns="">
            <p:sp>
              <p:nvSpPr>
                <p:cNvPr id="21" name="Text 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75" y="2979"/>
                  <a:ext cx="856" cy="601"/>
                </a:xfrm>
                <a:prstGeom prst="rect">
                  <a:avLst/>
                </a:prstGeom>
                <a:blipFill>
                  <a:blip r:embed="rId2"/>
                  <a:stretch>
                    <a:fillRect l="-7851" t="-6329" b="-16456"/>
                  </a:stretch>
                </a:blip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AutoShape 7">
              <a:extLst>
                <a:ext uri="{FF2B5EF4-FFF2-40B4-BE49-F238E27FC236}">
                  <a16:creationId xmlns:a16="http://schemas.microsoft.com/office/drawing/2014/main" id="{8A1698BD-7BC5-4955-A67F-A6BB76A50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9" y="3236"/>
              <a:ext cx="528" cy="144"/>
            </a:xfrm>
            <a:prstGeom prst="rightArrow">
              <a:avLst>
                <a:gd name="adj1" fmla="val 50000"/>
                <a:gd name="adj2" fmla="val 91667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en-US" sz="3600"/>
            </a:p>
          </p:txBody>
        </p:sp>
        <p:sp>
          <p:nvSpPr>
            <p:cNvPr id="9" name="Text Box 8">
              <a:extLst>
                <a:ext uri="{FF2B5EF4-FFF2-40B4-BE49-F238E27FC236}">
                  <a16:creationId xmlns:a16="http://schemas.microsoft.com/office/drawing/2014/main" id="{DF27F6A7-F3E8-4FC3-AB74-DDFEF891B5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4" y="3007"/>
              <a:ext cx="923" cy="60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800" dirty="0"/>
                <a:t>definition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800" dirty="0"/>
                <a:t>of 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05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91EC9-4AFC-4BC7-98AE-9672EC1D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06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Language model with N-gram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C7A02-5C47-48C9-AA8B-CEB7CA273B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900106"/>
                <a:ext cx="9601200" cy="3581400"/>
              </a:xfrm>
            </p:spPr>
            <p:txBody>
              <a:bodyPr/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The chain rule: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00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00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000">
                              <a:latin typeface="Cambria Math" panose="02040503050406030204" pitchFamily="18" charset="0"/>
                            </a:rPr>
                            <m:t>,…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sz="20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sepChr m:val="∣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,…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r>
                  <a:rPr lang="en-US" dirty="0">
                    <a:latin typeface="Cambria Math" panose="02040503050406030204" pitchFamily="18" charset="0"/>
                  </a:rPr>
                  <a:t>N-gram language model assumes each word depends only on the last n-1 words (Markov assumption)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46C7A02-5C47-48C9-AA8B-CEB7CA273B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900106"/>
                <a:ext cx="9601200" cy="3581400"/>
              </a:xfrm>
              <a:blipFill>
                <a:blip r:embed="rId2"/>
                <a:stretch>
                  <a:fillRect l="-571" t="-1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1061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58BEF-D5EA-404E-B737-0F807F404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05437"/>
            <a:ext cx="9601200" cy="7990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Language model with N-gram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254CCA-D417-4501-A68E-9B85B81C07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399" y="1782660"/>
                <a:ext cx="10231073" cy="4349692"/>
              </a:xfrm>
            </p:spPr>
            <p:txBody>
              <a:bodyPr/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Example: trigram (3-gram)</a:t>
                </a:r>
                <a:br>
                  <a:rPr lang="en-US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sepChr m:val="∣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i="1" dirty="0">
                    <a:latin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sepChr m:val="∣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sz="20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i="1" dirty="0">
                    <a:latin typeface="Cambria Math" panose="02040503050406030204" pitchFamily="18" charset="0"/>
                  </a:rPr>
                  <a:t>=</a:t>
                </a:r>
                <a:br>
                  <a:rPr lang="en-US" sz="2000" i="1" dirty="0">
                    <a:latin typeface="Cambria Math" panose="02040503050406030204" pitchFamily="18" charset="0"/>
                  </a:rPr>
                </a:br>
                <a:r>
                  <a:rPr lang="en-US" sz="2000" i="1" dirty="0">
                    <a:latin typeface="Cambria Math" panose="02040503050406030204" pitchFamily="18" charset="0"/>
                  </a:rPr>
                  <a:t>P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sepChr m:val="∣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1600" dirty="0"/>
              </a:p>
              <a:p>
                <a:endParaRPr lang="en-US" altLang="zh-TW" sz="16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"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𝑇𝑜𝑑𝑎𝑦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𝑠𝑢𝑛𝑛𝑦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𝑑𝑎𝑦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"</m:t>
                        </m:r>
                      </m:e>
                    </m:d>
                  </m:oMath>
                </a14:m>
                <a:r>
                  <a:rPr lang="en-US" altLang="zh-TW" i="1" dirty="0">
                    <a:latin typeface="Cambria Math" panose="02040503050406030204" pitchFamily="18" charset="0"/>
                  </a:rPr>
                  <a:t> </a:t>
                </a:r>
                <a:br>
                  <a:rPr lang="en-US" altLang="zh-TW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P(“Today”)P(“</a:t>
                </a:r>
                <a:r>
                  <a:rPr lang="en-US" dirty="0" err="1"/>
                  <a:t>is”|”Today</a:t>
                </a:r>
                <a:r>
                  <a:rPr lang="en-US" dirty="0"/>
                  <a:t>”)P(“</a:t>
                </a:r>
                <a:r>
                  <a:rPr lang="en-US" dirty="0" err="1"/>
                  <a:t>a”|”is</a:t>
                </a:r>
                <a:r>
                  <a:rPr lang="en-US" dirty="0"/>
                  <a:t>”, “Today”)…P(“</a:t>
                </a:r>
                <a:r>
                  <a:rPr lang="en-US" dirty="0" err="1"/>
                  <a:t>day”|”sunny</a:t>
                </a:r>
                <a:r>
                  <a:rPr lang="en-US" dirty="0"/>
                  <a:t>”, “a”)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254CCA-D417-4501-A68E-9B85B81C07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399" y="1782660"/>
                <a:ext cx="10231073" cy="4349692"/>
              </a:xfrm>
              <a:blipFill>
                <a:blip r:embed="rId2"/>
                <a:stretch>
                  <a:fillRect l="-476" t="-1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4564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459792-6BE7-45C3-810C-31BF6C47A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59965"/>
            <a:ext cx="9601200" cy="70677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Unigram model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C8417681-E735-4F1C-9A61-B2DA8ABA6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895" y="1903376"/>
            <a:ext cx="5006715" cy="1191718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9C31AC27-3BEF-43F7-914E-1CECD4394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651" y="3564257"/>
            <a:ext cx="9326149" cy="193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84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1A3B2-B08C-4BD5-92CA-77E3EA42D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4218"/>
          </a:xfrm>
        </p:spPr>
        <p:txBody>
          <a:bodyPr/>
          <a:lstStyle/>
          <a:p>
            <a:pPr algn="ctr"/>
            <a:r>
              <a:rPr lang="en-US" altLang="zh-TW" dirty="0">
                <a:solidFill>
                  <a:srgbClr val="00B050"/>
                </a:solidFill>
              </a:rPr>
              <a:t>Bigram model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FD5BE4-DECE-41F8-91C1-6D6B8C43D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99437"/>
            <a:ext cx="9601200" cy="3980577"/>
          </a:xfrm>
        </p:spPr>
        <p:txBody>
          <a:bodyPr/>
          <a:lstStyle/>
          <a:p>
            <a:r>
              <a:rPr lang="en-US" dirty="0"/>
              <a:t>Condition on the previous word</a:t>
            </a:r>
          </a:p>
          <a:p>
            <a:endParaRPr lang="ru-RU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DC1F3BF-6A4D-4FF7-86D2-58343AB2E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740" y="2320166"/>
            <a:ext cx="6574690" cy="101728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CB00AD52-713F-4093-8528-AD51F986E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740" y="3648214"/>
            <a:ext cx="8754841" cy="21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71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D2691-2C31-42CD-95AC-9006DEC09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2273"/>
          </a:xfrm>
        </p:spPr>
        <p:txBody>
          <a:bodyPr/>
          <a:lstStyle/>
          <a:p>
            <a:pPr algn="ctr"/>
            <a:r>
              <a:rPr lang="en-US" altLang="zh-TW" dirty="0" err="1">
                <a:solidFill>
                  <a:srgbClr val="00B050"/>
                </a:solidFill>
              </a:rPr>
              <a:t>Ngram</a:t>
            </a:r>
            <a:r>
              <a:rPr lang="en-US" altLang="zh-TW" dirty="0">
                <a:solidFill>
                  <a:srgbClr val="00B050"/>
                </a:solidFill>
              </a:rPr>
              <a:t> model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EA402C7D-BE27-4993-A7D6-361F16C73A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137" y="2132310"/>
            <a:ext cx="6925456" cy="734518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3C25D0E8-E7F0-4BEE-9FDA-70A3E37E6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586" y="3280852"/>
            <a:ext cx="8804827" cy="29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92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D07C1-8B66-4E1A-BC85-F3AF18D19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16685"/>
            <a:ext cx="9601200" cy="7738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Content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1115CD-7155-49D3-9231-1085A5155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en-US" sz="2400" dirty="0"/>
              <a:t>Language Models</a:t>
            </a:r>
          </a:p>
          <a:p>
            <a:pPr lvl="1"/>
            <a:r>
              <a:rPr lang="en-US" sz="2400" dirty="0"/>
              <a:t>What are N-gram models?</a:t>
            </a:r>
          </a:p>
          <a:p>
            <a:r>
              <a:rPr lang="en-US" sz="2400" dirty="0"/>
              <a:t>How to use probabilities</a:t>
            </a:r>
          </a:p>
          <a:p>
            <a:pPr lvl="1"/>
            <a:r>
              <a:rPr lang="en-US" sz="2400" dirty="0"/>
              <a:t>What does P(Y|X) mean?</a:t>
            </a:r>
          </a:p>
          <a:p>
            <a:pPr lvl="1"/>
            <a:r>
              <a:rPr lang="en-US" sz="2400" dirty="0"/>
              <a:t>How can I manipulate it?</a:t>
            </a:r>
          </a:p>
          <a:p>
            <a:pPr lvl="1"/>
            <a:r>
              <a:rPr lang="en-US" sz="2400" dirty="0"/>
              <a:t>How can I estimate its value in practice?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454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B0EC0-0389-4DB7-8D18-2F251289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75408"/>
            <a:ext cx="9601200" cy="8913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What is a language model</a:t>
            </a:r>
            <a:r>
              <a:rPr lang="en-US" altLang="zh-TW" dirty="0">
                <a:solidFill>
                  <a:srgbClr val="00B050"/>
                </a:solidFill>
              </a:rPr>
              <a:t>?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2B3396-92F4-43FB-9C43-4AC8D946C7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707158"/>
                <a:ext cx="9601200" cy="3796019"/>
              </a:xfrm>
            </p:spPr>
            <p:txBody>
              <a:bodyPr/>
              <a:lstStyle/>
              <a:p>
                <a:r>
                  <a:rPr lang="en-US" dirty="0"/>
                  <a:t>Probability distributions over sentences (i.e., word sequences )</a:t>
                </a:r>
              </a:p>
              <a:p>
                <a:pPr marL="0" indent="0">
                  <a:buNone/>
                </a:pPr>
                <a:r>
                  <a:rPr lang="en-US" dirty="0"/>
                  <a:t>	P(W) = </a:t>
                </a:r>
                <a:r>
                  <a:rPr lang="en-US" altLang="zh-TW" dirty="0"/>
                  <a:t>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Can use them to </a:t>
                </a:r>
                <a:r>
                  <a:rPr lang="en-US" dirty="0">
                    <a:solidFill>
                      <a:schemeClr val="accent1">
                        <a:lumMod val="50000"/>
                      </a:schemeClr>
                    </a:solidFill>
                  </a:rPr>
                  <a:t>generate</a:t>
                </a:r>
                <a:r>
                  <a:rPr lang="en-US" dirty="0"/>
                  <a:t> strings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altLang="zh-TW" dirty="0"/>
                  <a:t> 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∣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>
                    <a:solidFill>
                      <a:schemeClr val="accent1">
                        <a:lumMod val="50000"/>
                      </a:schemeClr>
                    </a:solidFill>
                  </a:rPr>
                  <a:t>Rank</a:t>
                </a:r>
                <a:r>
                  <a:rPr lang="en-US" dirty="0"/>
                  <a:t> possible sentences</a:t>
                </a:r>
              </a:p>
              <a:p>
                <a:pPr lvl="1"/>
                <a:r>
                  <a:rPr lang="en-US" altLang="zh-TW" sz="2400" dirty="0"/>
                  <a:t> P(“</a:t>
                </a:r>
                <a:r>
                  <a:rPr lang="en-US" altLang="zh-TW" sz="2400" dirty="0">
                    <a:solidFill>
                      <a:schemeClr val="accent1">
                        <a:lumMod val="75000"/>
                      </a:schemeClr>
                    </a:solidFill>
                  </a:rPr>
                  <a:t>Today is Tuesday</a:t>
                </a:r>
                <a:r>
                  <a:rPr lang="en-US" altLang="zh-TW" sz="2400" dirty="0"/>
                  <a:t>”) &gt; P(“</a:t>
                </a:r>
                <a:r>
                  <a:rPr lang="en-US" altLang="zh-TW" sz="2400" dirty="0">
                    <a:solidFill>
                      <a:schemeClr val="accent1">
                        <a:lumMod val="75000"/>
                      </a:schemeClr>
                    </a:solidFill>
                  </a:rPr>
                  <a:t>Tuesday Today is</a:t>
                </a:r>
                <a:r>
                  <a:rPr lang="en-US" altLang="zh-TW" sz="2400" dirty="0"/>
                  <a:t>”)</a:t>
                </a:r>
              </a:p>
              <a:p>
                <a:pPr lvl="1"/>
                <a:r>
                  <a:rPr lang="en-US" altLang="zh-TW" sz="2400" dirty="0"/>
                  <a:t> P(“</a:t>
                </a:r>
                <a:r>
                  <a:rPr lang="en-US" altLang="zh-TW" sz="2400" dirty="0">
                    <a:solidFill>
                      <a:schemeClr val="accent1">
                        <a:lumMod val="75000"/>
                      </a:schemeClr>
                    </a:solidFill>
                  </a:rPr>
                  <a:t>Today is Tuesday</a:t>
                </a:r>
                <a:r>
                  <a:rPr lang="en-US" altLang="zh-TW" sz="2400" dirty="0"/>
                  <a:t>”) &gt; P(“</a:t>
                </a:r>
                <a:r>
                  <a:rPr lang="en-US" altLang="zh-TW" sz="2400" dirty="0">
                    <a:solidFill>
                      <a:schemeClr val="accent1">
                        <a:lumMod val="75000"/>
                      </a:schemeClr>
                    </a:solidFill>
                  </a:rPr>
                  <a:t>Today is Virginia</a:t>
                </a:r>
                <a:r>
                  <a:rPr lang="en-US" altLang="zh-TW" sz="2400" dirty="0"/>
                  <a:t>”)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2B3396-92F4-43FB-9C43-4AC8D946C7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707158"/>
                <a:ext cx="9601200" cy="3796019"/>
              </a:xfrm>
              <a:blipFill>
                <a:blip r:embed="rId2"/>
                <a:stretch>
                  <a:fillRect l="-571" t="-12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893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4A5AB-0569-4D71-AB88-46FB6084F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211" y="333463"/>
            <a:ext cx="9601200" cy="8326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Language model applications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3C87D7-0C39-4D4A-BE03-95ED0F5A2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26571"/>
            <a:ext cx="9601200" cy="5297966"/>
          </a:xfrm>
        </p:spPr>
        <p:txBody>
          <a:bodyPr/>
          <a:lstStyle/>
          <a:p>
            <a:r>
              <a:rPr lang="en-US" sz="2400" dirty="0"/>
              <a:t>Smart Reply</a:t>
            </a:r>
          </a:p>
          <a:p>
            <a:endParaRPr lang="ru-RU" dirty="0"/>
          </a:p>
        </p:txBody>
      </p:sp>
      <p:pic>
        <p:nvPicPr>
          <p:cNvPr id="4" name="Picture 2" descr="https://www.wired.com/wp-content/uploads/2015/11/SmartReply_A_personal_01.jpg">
            <a:extLst>
              <a:ext uri="{FF2B5EF4-FFF2-40B4-BE49-F238E27FC236}">
                <a16:creationId xmlns:a16="http://schemas.microsoft.com/office/drawing/2014/main" id="{FFA8F2D0-2882-4448-971E-B9169D92A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06266"/>
            <a:ext cx="2890449" cy="51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89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E2FA4-D52E-44CE-A4E8-44B142FD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42520"/>
            <a:ext cx="9601200" cy="71516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Bag-of-Words with N-grams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453F0D-E8B8-4037-A5AE-6099F66D2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6156"/>
            <a:ext cx="9601200" cy="4777531"/>
          </a:xfrm>
        </p:spPr>
        <p:txBody>
          <a:bodyPr/>
          <a:lstStyle/>
          <a:p>
            <a:r>
              <a:rPr lang="en-US" dirty="0"/>
              <a:t>N-grams: a contiguous sequence of n tokens from a given piece of text</a:t>
            </a:r>
          </a:p>
          <a:p>
            <a:endParaRPr lang="ru-RU" dirty="0"/>
          </a:p>
        </p:txBody>
      </p:sp>
      <p:pic>
        <p:nvPicPr>
          <p:cNvPr id="4" name="Picture 4" descr="Image result for ngram">
            <a:extLst>
              <a:ext uri="{FF2B5EF4-FFF2-40B4-BE49-F238E27FC236}">
                <a16:creationId xmlns:a16="http://schemas.microsoft.com/office/drawing/2014/main" id="{C49D65E0-C5B0-48F6-BA41-6EBAA20F3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255" y="2356183"/>
            <a:ext cx="7545489" cy="31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48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EDF01-5D3E-445E-B848-1C109D4A1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4131"/>
            <a:ext cx="9601200" cy="7571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N-Gram Models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410120A-71A5-47B2-AC9A-E92B961D3D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0" y="1765881"/>
                <a:ext cx="9601200" cy="4416805"/>
              </a:xfrm>
            </p:spPr>
            <p:txBody>
              <a:bodyPr/>
              <a:lstStyle/>
              <a:p>
                <a:r>
                  <a:rPr lang="en-US" dirty="0"/>
                  <a:t>Unigram model: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Bigram model: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Trigram model:</a:t>
                </a:r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N-gram model: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…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410120A-71A5-47B2-AC9A-E92B961D3D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0" y="1765881"/>
                <a:ext cx="9601200" cy="4416805"/>
              </a:xfrm>
              <a:blipFill>
                <a:blip r:embed="rId2"/>
                <a:stretch>
                  <a:fillRect l="-571" t="-1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926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F9DA9-08C6-44AE-B3BA-47B4E3DAD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934" y="333463"/>
            <a:ext cx="9601200" cy="9332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Sampling words with replacement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A445D7E7-5169-45DB-86F0-7DA8B30FB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7224" y="1396767"/>
            <a:ext cx="7219059" cy="447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8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217F9F-420F-48C5-920A-DE0D8B589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767" y="375408"/>
            <a:ext cx="9601200" cy="88294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Conditional on the previous word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5EC49C6-3A55-4DE1-8F62-B800A0B9FF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0392" y="1843817"/>
            <a:ext cx="7291216" cy="394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88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4D53A-088E-4F27-8E97-BB3EDA357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0241"/>
            <a:ext cx="9601200" cy="73193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Recap: probability Theory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1CD5A5D-C9F7-43C4-A495-6E9E34D314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614123"/>
                <a:ext cx="9601200" cy="4501451"/>
              </a:xfrm>
            </p:spPr>
            <p:txBody>
              <a:bodyPr/>
              <a:lstStyle/>
              <a:p>
                <a:r>
                  <a:rPr lang="en-US" dirty="0"/>
                  <a:t>Conditional probability</a:t>
                </a:r>
              </a:p>
              <a:p>
                <a:r>
                  <a:rPr lang="en-US" dirty="0"/>
                  <a:t>	P(blue | </a:t>
                </a:r>
                <a:r>
                  <a:rPr lang="en-US" dirty="0">
                    <a:sym typeface="Wingdings" panose="05000000000000000000" pitchFamily="2" charset="2"/>
                  </a:rPr>
                  <a:t>) = ?</a:t>
                </a:r>
              </a:p>
              <a:p>
                <a:endParaRPr lang="en-US" dirty="0"/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sepChr m:val="∣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Bayes’ rule: </a:t>
                </a:r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sepChr m:val="∣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TW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altLang="zh-TW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altLang="zh-TW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num>
                      <m:den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Verify: P(</a:t>
                </a:r>
                <a:r>
                  <a:rPr lang="en-US" dirty="0">
                    <a:solidFill>
                      <a:srgbClr val="FF0000"/>
                    </a:solidFill>
                  </a:rPr>
                  <a:t>red </a:t>
                </a:r>
                <a:r>
                  <a:rPr lang="en-US" dirty="0"/>
                  <a:t>|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>
                    <a:sym typeface="Wingdings" panose="05000000000000000000" pitchFamily="2" charset="2"/>
                  </a:rPr>
                  <a:t>) , </a:t>
                </a:r>
                <a:r>
                  <a:rPr lang="en-US" dirty="0"/>
                  <a:t>P(</a:t>
                </a:r>
                <a:r>
                  <a:rPr lang="en-US" dirty="0">
                    <a:sym typeface="Wingdings" panose="05000000000000000000" pitchFamily="2" charset="2"/>
                  </a:rPr>
                  <a:t> | </a:t>
                </a:r>
                <a:r>
                  <a:rPr lang="en-US" dirty="0">
                    <a:solidFill>
                      <a:srgbClr val="FF0000"/>
                    </a:solidFill>
                  </a:rPr>
                  <a:t>red </a:t>
                </a:r>
                <a:r>
                  <a:rPr lang="en-US" dirty="0">
                    <a:sym typeface="Wingdings" panose="05000000000000000000" pitchFamily="2" charset="2"/>
                  </a:rPr>
                  <a:t>), P(), P(</a:t>
                </a:r>
                <a:r>
                  <a:rPr lang="en-US" dirty="0">
                    <a:solidFill>
                      <a:srgbClr val="FF0000"/>
                    </a:solidFill>
                  </a:rPr>
                  <a:t>red</a:t>
                </a:r>
                <a:r>
                  <a:rPr lang="en-US" dirty="0">
                    <a:sym typeface="Wingdings" panose="05000000000000000000" pitchFamily="2" charset="2"/>
                  </a:rPr>
                  <a:t>)</a:t>
                </a:r>
              </a:p>
              <a:p>
                <a:r>
                  <a:rPr lang="en-US" dirty="0">
                    <a:sym typeface="Wingdings" panose="05000000000000000000" pitchFamily="2" charset="2"/>
                  </a:rPr>
                  <a:t>Independent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sepChr m:val="∣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ym typeface="Wingdings" panose="05000000000000000000" pitchFamily="2" charset="2"/>
                </a:endParaRPr>
              </a:p>
              <a:p>
                <a:pPr lvl="1"/>
                <a:r>
                  <a:rPr lang="en-US" dirty="0">
                    <a:sym typeface="Wingdings" panose="05000000000000000000" pitchFamily="2" charset="2"/>
                  </a:rPr>
                  <a:t>Prove: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d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1CD5A5D-C9F7-43C4-A495-6E9E34D314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614123"/>
                <a:ext cx="9601200" cy="4501451"/>
              </a:xfrm>
              <a:blipFill>
                <a:blip r:embed="rId2"/>
                <a:stretch>
                  <a:fillRect l="-571" t="-1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8">
            <a:extLst>
              <a:ext uri="{FF2B5EF4-FFF2-40B4-BE49-F238E27FC236}">
                <a16:creationId xmlns:a16="http://schemas.microsoft.com/office/drawing/2014/main" id="{A94916AE-7A88-4F57-9873-0CEFC8ACAC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915"/>
          <a:stretch/>
        </p:blipFill>
        <p:spPr>
          <a:xfrm>
            <a:off x="6720930" y="1477833"/>
            <a:ext cx="3664640" cy="202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32225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112</TotalTime>
  <Words>630</Words>
  <Application>Microsoft Office PowerPoint</Application>
  <PresentationFormat>Широкоэкранный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Cambria Math</vt:lpstr>
      <vt:lpstr>Courier New</vt:lpstr>
      <vt:lpstr>Franklin Gothic Book</vt:lpstr>
      <vt:lpstr>Times New Roman</vt:lpstr>
      <vt:lpstr>Wingdings</vt:lpstr>
      <vt:lpstr>Уголки</vt:lpstr>
      <vt:lpstr>The lecture 5</vt:lpstr>
      <vt:lpstr>Content</vt:lpstr>
      <vt:lpstr>What is a language model?</vt:lpstr>
      <vt:lpstr>Language model applications</vt:lpstr>
      <vt:lpstr>Bag-of-Words with N-grams </vt:lpstr>
      <vt:lpstr>N-Gram Models</vt:lpstr>
      <vt:lpstr>Sampling words with replacement </vt:lpstr>
      <vt:lpstr>Conditional on the previous word</vt:lpstr>
      <vt:lpstr>Recap: probability Theory</vt:lpstr>
      <vt:lpstr>The Chain Rule</vt:lpstr>
      <vt:lpstr>Language model for text</vt:lpstr>
      <vt:lpstr>Probability models</vt:lpstr>
      <vt:lpstr>Language model with N-gram</vt:lpstr>
      <vt:lpstr>Language model with N-gram</vt:lpstr>
      <vt:lpstr>Unigram model</vt:lpstr>
      <vt:lpstr>Bigram model</vt:lpstr>
      <vt:lpstr>Ngram model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6</cp:revision>
  <dcterms:created xsi:type="dcterms:W3CDTF">2020-09-23T05:50:45Z</dcterms:created>
  <dcterms:modified xsi:type="dcterms:W3CDTF">2020-09-30T07:55:08Z</dcterms:modified>
</cp:coreProperties>
</file>